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07" r:id="rId2"/>
    <p:sldId id="494" r:id="rId3"/>
    <p:sldId id="508" r:id="rId4"/>
    <p:sldId id="509" r:id="rId5"/>
    <p:sldId id="510" r:id="rId6"/>
    <p:sldId id="511" r:id="rId7"/>
    <p:sldId id="512" r:id="rId8"/>
    <p:sldId id="513" r:id="rId9"/>
    <p:sldId id="524" r:id="rId10"/>
    <p:sldId id="514" r:id="rId11"/>
    <p:sldId id="515" r:id="rId12"/>
    <p:sldId id="516" r:id="rId13"/>
    <p:sldId id="517" r:id="rId14"/>
    <p:sldId id="519" r:id="rId15"/>
    <p:sldId id="520" r:id="rId16"/>
    <p:sldId id="521" r:id="rId17"/>
    <p:sldId id="522" r:id="rId18"/>
    <p:sldId id="523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33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87D"/>
    <a:srgbClr val="361010"/>
    <a:srgbClr val="4A1616"/>
    <a:srgbClr val="9E2E2E"/>
    <a:srgbClr val="4C216D"/>
    <a:srgbClr val="FF3300"/>
    <a:srgbClr val="003DB8"/>
    <a:srgbClr val="3609F7"/>
    <a:srgbClr val="238FB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 autoAdjust="0"/>
    <p:restoredTop sz="99085" autoAdjust="0"/>
  </p:normalViewPr>
  <p:slideViewPr>
    <p:cSldViewPr>
      <p:cViewPr>
        <p:scale>
          <a:sx n="60" d="100"/>
          <a:sy n="60" d="100"/>
        </p:scale>
        <p:origin x="-1068" y="-600"/>
      </p:cViewPr>
      <p:guideLst>
        <p:guide orient="horz" pos="2169"/>
        <p:guide pos="2880"/>
      </p:guideLst>
    </p:cSldViewPr>
  </p:slideViewPr>
  <p:outlineViewPr>
    <p:cViewPr>
      <p:scale>
        <a:sx n="33" d="100"/>
        <a:sy n="33" d="100"/>
      </p:scale>
      <p:origin x="53" y="2244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458" y="-120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099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t" anchorCtr="0" compatLnSpc="1">
            <a:prstTxWarp prst="textNoShape">
              <a:avLst/>
            </a:prstTxWarp>
          </a:bodyPr>
          <a:lstStyle>
            <a:lvl1pPr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209922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t" anchorCtr="0" compatLnSpc="1">
            <a:prstTxWarp prst="textNoShape">
              <a:avLst/>
            </a:prstTxWarp>
          </a:bodyPr>
          <a:lstStyle>
            <a:lvl1pPr algn="r"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20992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b" anchorCtr="0" compatLnSpc="1">
            <a:prstTxWarp prst="textNoShape">
              <a:avLst/>
            </a:prstTxWarp>
          </a:bodyPr>
          <a:lstStyle>
            <a:lvl1pPr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9925" name="Slide Number Placeholder 20992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b" anchorCtr="0" compatLnSpc="1">
            <a:prstTxWarp prst="textNoShape">
              <a:avLst/>
            </a:prstTxWarp>
          </a:bodyPr>
          <a:lstStyle>
            <a:lvl1pPr algn="r"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FDD34D9F-4922-4BA0-BE6E-74D7C5628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929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1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t" anchorCtr="0" compatLnSpc="1">
            <a:prstTxWarp prst="textNoShape">
              <a:avLst/>
            </a:prstTxWarp>
          </a:bodyPr>
          <a:lstStyle>
            <a:lvl1pPr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91138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t" anchorCtr="0" compatLnSpc="1">
            <a:prstTxWarp prst="textNoShape">
              <a:avLst/>
            </a:prstTxWarp>
          </a:bodyPr>
          <a:lstStyle>
            <a:lvl1pPr algn="r"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91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Notes Placeholder 91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91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b" anchorCtr="0" compatLnSpc="1">
            <a:prstTxWarp prst="textNoShape">
              <a:avLst/>
            </a:prstTxWarp>
          </a:bodyPr>
          <a:lstStyle>
            <a:lvl1pPr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43" name="Slide Number Placeholder 91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0" tIns="48306" rIns="96610" bIns="48306" numCol="1" anchor="b" anchorCtr="0" compatLnSpc="1">
            <a:prstTxWarp prst="textNoShape">
              <a:avLst/>
            </a:prstTxWarp>
          </a:bodyPr>
          <a:lstStyle>
            <a:lvl1pPr algn="r" defTabSz="966362">
              <a:defRPr sz="1200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88D74798-BEFE-471D-B35C-E754AED77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464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D74798-BEFE-471D-B35C-E754AED77B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6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Jon:Users:jonhumiston:Documents:University%20Logos%202004:2005_Logos:unl:n_2005:png:n_4c_05_trans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3"/>
          <p:cNvSpPr>
            <a:spLocks noChangeShapeType="1"/>
          </p:cNvSpPr>
          <p:nvPr/>
        </p:nvSpPr>
        <p:spPr bwMode="auto">
          <a:xfrm flipV="1">
            <a:off x="914400" y="5943600"/>
            <a:ext cx="7315200" cy="0"/>
          </a:xfrm>
          <a:prstGeom prst="line">
            <a:avLst/>
          </a:prstGeom>
          <a:noFill/>
          <a:ln w="317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3" name="Straight Connector 4"/>
          <p:cNvSpPr>
            <a:spLocks noChangeShapeType="1"/>
          </p:cNvSpPr>
          <p:nvPr/>
        </p:nvSpPr>
        <p:spPr bwMode="auto">
          <a:xfrm flipV="1">
            <a:off x="914400" y="990600"/>
            <a:ext cx="7315200" cy="0"/>
          </a:xfrm>
          <a:prstGeom prst="line">
            <a:avLst/>
          </a:prstGeom>
          <a:noFill/>
          <a:ln w="317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4" name="Rectangle 5" descr="Jon:Users:jonhumiston:Documents:University Logos 2004:2005_Logos:unl:n_2005:png:n_4c_05_trans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38263"/>
            <a:ext cx="2667000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traight Connector 6"/>
          <p:cNvSpPr>
            <a:spLocks noChangeShapeType="1"/>
          </p:cNvSpPr>
          <p:nvPr/>
        </p:nvSpPr>
        <p:spPr bwMode="auto">
          <a:xfrm flipV="1">
            <a:off x="914400" y="990600"/>
            <a:ext cx="7315200" cy="0"/>
          </a:xfrm>
          <a:prstGeom prst="line">
            <a:avLst/>
          </a:prstGeom>
          <a:noFill/>
          <a:ln w="317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6" name="Rectangle 7" descr="Jon:Users:jonhumiston:Documents:University Logos 2004:2005_Logos:unl:n_2005:png:n_4c_05_trans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38263"/>
            <a:ext cx="2667000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82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8D4EC-C28F-458D-9A2D-112F1B603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752600"/>
            <a:ext cx="3749675" cy="3657600"/>
          </a:xfrm>
        </p:spPr>
        <p:txBody>
          <a:bodyPr rtlCol="0"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16475" y="1752600"/>
            <a:ext cx="3751263" cy="36576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A2E2-DEB9-4C36-9E54-6B1C439D2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88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6F2EC-5ECA-4B9F-8A78-AA7422EB6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6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12750"/>
            <a:ext cx="5832475" cy="955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1988" y="1514475"/>
            <a:ext cx="7751762" cy="199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988" y="3657600"/>
            <a:ext cx="7751762" cy="199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BBEF-40BE-4512-84DB-057E624B9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28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12750"/>
            <a:ext cx="5832475" cy="955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1988" y="1514475"/>
            <a:ext cx="3798887" cy="4135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3275" y="1514475"/>
            <a:ext cx="3800475" cy="4135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A1804-2664-4C59-A533-DFE32AE65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A0500-AB1F-4115-BEBD-CFA86F7767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55BDB-1529-4079-858F-2B6936326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1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49675" cy="36576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6475" y="1752600"/>
            <a:ext cx="3751263" cy="36576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F8D3-BCDF-4F81-BBA5-B51C9C9BE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3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15418-D6DA-4A35-9C5F-C4F0E784C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0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26757-378C-440A-ABED-8AE05589D9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D0DD-FA9C-4A57-AA3D-326351AFB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CD33B-10B7-4193-A4C3-78C4E68308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1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462E1-C10E-42D8-9C06-4905BCD2B1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7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Jon:Users:jonhumiston:Documents:University%20Logos%202004:2005_Logos:unl:unl_2005:png:unl_186c_trans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Jon:Users:jonhumiston:Documents:University%20Logos%202004:2005_Logos:unl:n_2005:png:n_4c_05_trans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0401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23040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514475"/>
            <a:ext cx="7751762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Straight Connector 230403"/>
          <p:cNvSpPr>
            <a:spLocks noChangeShapeType="1"/>
          </p:cNvSpPr>
          <p:nvPr/>
        </p:nvSpPr>
        <p:spPr bwMode="auto">
          <a:xfrm flipV="1">
            <a:off x="533400" y="5791200"/>
            <a:ext cx="7315200" cy="0"/>
          </a:xfrm>
          <a:prstGeom prst="line">
            <a:avLst/>
          </a:prstGeom>
          <a:noFill/>
          <a:ln w="317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29" name="Straight Connector 230404"/>
          <p:cNvSpPr>
            <a:spLocks noChangeShapeType="1"/>
          </p:cNvSpPr>
          <p:nvPr/>
        </p:nvSpPr>
        <p:spPr bwMode="auto">
          <a:xfrm flipV="1">
            <a:off x="1676400" y="1371600"/>
            <a:ext cx="6705600" cy="0"/>
          </a:xfrm>
          <a:prstGeom prst="line">
            <a:avLst/>
          </a:prstGeom>
          <a:noFill/>
          <a:ln w="317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1030" name="Rectangle 230405" descr="Jon:Users:jonhumiston:Documents:University Logos 2004:2005_Logos:unl:unl_2005:png:unl_186c_trans.png"/>
          <p:cNvPicPr>
            <a:picLocks noChangeAspect="1" noChangeArrowheads="1"/>
          </p:cNvPicPr>
          <p:nvPr/>
        </p:nvPicPr>
        <p:blipFill>
          <a:blip r:embed="rId16" r:link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905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Rectangle 230406" descr="Jon:Users:jonhumiston:Documents:University Logos 2004:2005_Logos:unl:n_2005:png:n_4c_05_trans.png"/>
          <p:cNvPicPr>
            <a:picLocks noChangeAspect="1" noChangeArrowheads="1"/>
          </p:cNvPicPr>
          <p:nvPr/>
        </p:nvPicPr>
        <p:blipFill>
          <a:blip r:embed="rId18" r:link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0" y="5799138"/>
            <a:ext cx="5730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863" y="5810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 b="1">
                <a:solidFill>
                  <a:schemeClr val="tx1"/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0BBE8124-91EB-4F5E-9A16-5584BCF55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1" r:id="rId1"/>
    <p:sldLayoutId id="2147485478" r:id="rId2"/>
    <p:sldLayoutId id="2147485479" r:id="rId3"/>
    <p:sldLayoutId id="2147485480" r:id="rId4"/>
    <p:sldLayoutId id="2147485481" r:id="rId5"/>
    <p:sldLayoutId id="2147485482" r:id="rId6"/>
    <p:sldLayoutId id="2147485483" r:id="rId7"/>
    <p:sldLayoutId id="2147485484" r:id="rId8"/>
    <p:sldLayoutId id="2147485485" r:id="rId9"/>
    <p:sldLayoutId id="2147485486" r:id="rId10"/>
    <p:sldLayoutId id="2147485487" r:id="rId11"/>
    <p:sldLayoutId id="2147485488" r:id="rId12"/>
    <p:sldLayoutId id="2147485489" r:id="rId13"/>
    <p:sldLayoutId id="214748549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fontAlgn="base">
        <a:spcBef>
          <a:spcPct val="0"/>
        </a:spcBef>
        <a:spcAft>
          <a:spcPct val="0"/>
        </a:spcAft>
        <a:defRPr sz="2700">
          <a:solidFill>
            <a:schemeClr val="tx2">
              <a:alpha val="100000"/>
            </a:schemeClr>
          </a:solidFill>
          <a:latin typeface="Verdana"/>
        </a:defRPr>
      </a:lvl6pPr>
      <a:lvl7pPr marL="914400" algn="l" fontAlgn="base">
        <a:spcBef>
          <a:spcPct val="0"/>
        </a:spcBef>
        <a:spcAft>
          <a:spcPct val="0"/>
        </a:spcAft>
        <a:defRPr sz="2700">
          <a:solidFill>
            <a:schemeClr val="tx2">
              <a:alpha val="100000"/>
            </a:schemeClr>
          </a:solidFill>
          <a:latin typeface="Verdana"/>
        </a:defRPr>
      </a:lvl7pPr>
      <a:lvl8pPr marL="1371600" algn="l" fontAlgn="base">
        <a:spcBef>
          <a:spcPct val="0"/>
        </a:spcBef>
        <a:spcAft>
          <a:spcPct val="0"/>
        </a:spcAft>
        <a:defRPr sz="2700">
          <a:solidFill>
            <a:schemeClr val="tx2">
              <a:alpha val="100000"/>
            </a:schemeClr>
          </a:solidFill>
          <a:latin typeface="Verdana"/>
        </a:defRPr>
      </a:lvl8pPr>
      <a:lvl9pPr marL="1828800" algn="l" fontAlgn="base">
        <a:spcBef>
          <a:spcPct val="0"/>
        </a:spcBef>
        <a:spcAft>
          <a:spcPct val="0"/>
        </a:spcAft>
        <a:defRPr sz="2700">
          <a:solidFill>
            <a:schemeClr val="tx2">
              <a:alpha val="100000"/>
            </a:schemeClr>
          </a:solidFill>
          <a:latin typeface="Verdana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Arial" pitchFamily="34" charset="0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Arial" pitchFamily="34" charset="0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defTabSz="-13873163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551113" indent="-398463" algn="l" fontAlgn="base">
        <a:spcBef>
          <a:spcPct val="25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§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3008313" indent="-398463" algn="l" fontAlgn="base">
        <a:spcBef>
          <a:spcPct val="25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§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65513" indent="-398463" algn="l" fontAlgn="base">
        <a:spcBef>
          <a:spcPct val="25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§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922713" indent="-398463" algn="l" fontAlgn="base">
        <a:spcBef>
          <a:spcPct val="25000"/>
        </a:spcBef>
        <a:spcAft>
          <a:spcPct val="0"/>
        </a:spcAft>
        <a:buClr>
          <a:schemeClr val="accent2">
            <a:alpha val="100000"/>
          </a:schemeClr>
        </a:buClr>
        <a:buFont typeface="Wingdings"/>
        <a:buChar char="§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udit.unl.edu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peters2@un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70" y="1316725"/>
            <a:ext cx="8103455" cy="44549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9170" y="1431940"/>
            <a:ext cx="6605660" cy="4444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6600" dirty="0" smtClean="0">
                <a:solidFill>
                  <a:schemeClr val="bg1"/>
                </a:solidFill>
                <a:effectLst/>
                <a:latin typeface="Tekton Pro Cond" pitchFamily="34" charset="0"/>
              </a:rPr>
              <a:t>Fraud </a:t>
            </a:r>
            <a:r>
              <a:rPr lang="en-US" altLang="en-US" sz="6600" dirty="0">
                <a:solidFill>
                  <a:schemeClr val="bg1"/>
                </a:solidFill>
                <a:effectLst/>
                <a:latin typeface="Tekton Pro Cond" pitchFamily="34" charset="0"/>
              </a:rPr>
              <a:t>Prevention </a:t>
            </a:r>
            <a:endParaRPr lang="en-US" altLang="en-US" sz="6600" dirty="0" smtClean="0">
              <a:solidFill>
                <a:schemeClr val="bg1"/>
              </a:solidFill>
              <a:effectLst/>
              <a:latin typeface="Tekton Pro Cond" pitchFamily="34" charset="0"/>
            </a:endParaRPr>
          </a:p>
          <a:p>
            <a:pPr algn="r">
              <a:spcBef>
                <a:spcPts val="8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6600" dirty="0" smtClean="0">
                <a:solidFill>
                  <a:schemeClr val="bg1"/>
                </a:solidFill>
                <a:effectLst/>
                <a:latin typeface="Tekton Pro Cond" pitchFamily="34" charset="0"/>
              </a:rPr>
              <a:t>and </a:t>
            </a:r>
            <a:r>
              <a:rPr lang="en-US" altLang="en-US" sz="6600" dirty="0">
                <a:solidFill>
                  <a:schemeClr val="bg1"/>
                </a:solidFill>
                <a:effectLst/>
                <a:latin typeface="Tekton Pro Cond" pitchFamily="34" charset="0"/>
              </a:rPr>
              <a:t>Deterrence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 sz="1400" dirty="0" smtClean="0">
              <a:solidFill>
                <a:schemeClr val="tx1"/>
              </a:solidFill>
              <a:effectLst/>
              <a:latin typeface="Tekton Pro Cond" pitchFamily="34" charset="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Pam </a:t>
            </a: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Peters, CFE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Office of Internal Audit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Occupational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56657"/>
            <a:ext cx="783272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Financial Statement Fraud Cont’d:</a:t>
            </a:r>
            <a:endParaRPr lang="en-US" alt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Asset/Revenue </a:t>
            </a: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Understatements</a:t>
            </a:r>
            <a:endParaRPr lang="en-US" alt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Timing </a:t>
            </a: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Differences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Understated Revenues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Overstated Liabilities and Expenses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Improper Asset Valuations</a:t>
            </a:r>
          </a:p>
          <a:p>
            <a:pPr marL="1544638" lvl="2" indent="-393700">
              <a:buFont typeface="Arial" charset="0"/>
              <a:buChar char="•"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609600" y="1856657"/>
            <a:ext cx="78327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Dishonest Vendors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Dishonest customers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Security breaches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Hacking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Theft of proprietary information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altLang="en-US" sz="2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altLang="en-US" sz="4800" dirty="0" smtClean="0">
                <a:latin typeface="Tekton Pro Ext" pitchFamily="34" charset="0"/>
              </a:rPr>
              <a:t>External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Fraud Against Individuals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132851"/>
            <a:ext cx="7832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Identify Theft</a:t>
            </a:r>
          </a:p>
          <a:p>
            <a:pPr algn="ctr"/>
            <a:endParaRPr lang="en-US" altLang="en-US" sz="2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Ponzi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Schemes</a:t>
            </a: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Phishing Schemes</a:t>
            </a:r>
          </a:p>
          <a:p>
            <a:pPr algn="ctr"/>
            <a:endParaRPr lang="en-US" sz="400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Why Does Fraud Occur?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856657"/>
            <a:ext cx="783272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Fraud Triangle: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altLang="en-US" sz="16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Developed by Dr. Donald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Cressey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his research focused on embezzlers, people he called “trust violators”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model for explaining the factors that cause someone to commit occupational fraud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altLang="en-US" sz="2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sz="4800" dirty="0" smtClean="0">
                <a:latin typeface="Tekton Pro Ext" pitchFamily="34" charset="0"/>
              </a:rPr>
              <a:t>Fraud Triangle</a:t>
            </a:r>
            <a:endParaRPr lang="en-US" sz="4800" dirty="0">
              <a:latin typeface="Tekton Pro Ext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355" y="3515277"/>
            <a:ext cx="3801475" cy="1411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90" y="3515277"/>
            <a:ext cx="3897735" cy="141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295" y="2113759"/>
            <a:ext cx="3908133" cy="143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29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What Can We Do?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856657"/>
            <a:ext cx="783272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Deter, and Prevent fraud before it </a:t>
            </a: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occurs</a:t>
            </a:r>
          </a:p>
          <a:p>
            <a:endParaRPr lang="en-US" altLang="en-US" sz="1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Look for early warning signs: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Accounting records that do not balance or cannot be reconciled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Too much control or ownership of records or processes by one individual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Missing or altered documentation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Employee living beyond their means, lifestyle is inconsistent with known income</a:t>
            </a:r>
          </a:p>
          <a:p>
            <a:pPr marL="693738" lvl="1"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What Can We Do?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547155"/>
            <a:ext cx="78327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Look </a:t>
            </a: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for early warning </a:t>
            </a: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signs cont’d:</a:t>
            </a:r>
            <a:endParaRPr lang="en-US" alt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Long-term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 “model” employees, who never take vacation or sick leave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Unexplained changes in an employee’s work behavior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Employees receiving calls at work from creditors or collection agencies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Employees who appear to have unusually close relationships with customers or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vendors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endParaRPr lang="en-US" sz="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lnSpc>
                <a:spcPct val="80000"/>
              </a:lnSpc>
              <a:defRPr/>
            </a:pPr>
            <a:r>
              <a:rPr lang="en-US" sz="24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These are just a few examples which may indicate potential fraudulent activity.</a:t>
            </a:r>
          </a:p>
          <a:p>
            <a:pPr marL="693738" lvl="1" algn="ctr">
              <a:defRPr/>
            </a:pPr>
            <a:endParaRPr lang="en-US" altLang="en-US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93738" lvl="1" algn="ctr">
              <a:defRPr/>
            </a:pPr>
            <a:endParaRPr lang="en-US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What Can We Do?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662370"/>
            <a:ext cx="78327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 mitigate risks: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aware of your surroundings and daily activities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Ensure your area has proper internal controls and segregation of duties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Document what you observed</a:t>
            </a:r>
          </a:p>
          <a:p>
            <a:pPr marL="1150938" lvl="1" indent="-457200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Report your concerns to your immediate supervisor, Dean/Chair, or the Office of Internal Audit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audit.unl.edu</a:t>
            </a:r>
            <a:endParaRPr lang="en-US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buFont typeface="Wingdings" pitchFamily="2" charset="2"/>
              <a:buChar char="§"/>
              <a:defRPr/>
            </a:pP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1" algn="ctr">
              <a:defRPr/>
            </a:pPr>
            <a:r>
              <a:rPr lang="en-US" sz="2400" dirty="0">
                <a:solidFill>
                  <a:schemeClr val="tx1"/>
                </a:solidFill>
              </a:rPr>
              <a:t>DO NOT INVESTIGATE POSSIBLE FRAUD YOURSELF!</a:t>
            </a:r>
          </a:p>
          <a:p>
            <a:pPr marL="693738" lvl="1"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sz="4800" dirty="0" smtClean="0">
                <a:latin typeface="Tekton Pro Ext" pitchFamily="34" charset="0"/>
              </a:rPr>
              <a:t>Questions?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801387"/>
            <a:ext cx="7832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Thank you!</a:t>
            </a:r>
          </a:p>
          <a:p>
            <a:pPr marL="0" lvl="1" algn="ctr">
              <a:buFont typeface="Wingdings" pitchFamily="2" charset="2"/>
              <a:buChar char="§"/>
              <a:defRPr/>
            </a:pP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6513" indent="0" algn="ctr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Pam Peters, CFE</a:t>
            </a:r>
          </a:p>
          <a:p>
            <a:pPr marL="36513" indent="0" algn="ctr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Senior Auditor</a:t>
            </a:r>
          </a:p>
          <a:p>
            <a:pPr marL="36513" indent="0" algn="ctr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Office of Internal Audit</a:t>
            </a:r>
          </a:p>
          <a:p>
            <a:pPr marL="36513" indent="0" algn="ctr"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ppeters2@unl.edu</a:t>
            </a:r>
            <a:endParaRPr lang="en-US" alt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93738" lvl="1"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318180"/>
            <a:ext cx="156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3" indent="0">
              <a:buFont typeface="Wingdings" pitchFamily="2" charset="2"/>
              <a:buNone/>
            </a:pPr>
            <a:r>
              <a:rPr lang="en-US" altLang="en-U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Source: ACFE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altLang="en-US" sz="4800" dirty="0" smtClean="0">
                <a:latin typeface="Tekton Pro Ext" pitchFamily="34" charset="0"/>
              </a:rPr>
              <a:t>What is Fraud?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31205"/>
            <a:ext cx="783272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knowing misrepresentation of the truth or concealment of a material fact to induce another to act to his or her detriment.</a:t>
            </a:r>
          </a:p>
          <a:p>
            <a:endParaRPr lang="en-US" alt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Fraud includes any intentional or deliberate act to deprive another of property or money by deception or unfair means.</a:t>
            </a:r>
          </a:p>
          <a:p>
            <a:endParaRPr lang="en-US" dirty="0"/>
          </a:p>
        </p:txBody>
      </p:sp>
      <p:sp>
        <p:nvSpPr>
          <p:cNvPr id="8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altLang="en-US" sz="4800" dirty="0" smtClean="0">
                <a:latin typeface="Tekton Pro Ext" pitchFamily="34" charset="0"/>
              </a:rPr>
              <a:t>Types of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2851"/>
            <a:ext cx="78327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Internal Fraud</a:t>
            </a:r>
          </a:p>
          <a:p>
            <a:pPr algn="ctr"/>
            <a:endParaRPr lang="en-US" altLang="en-US" sz="2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External Fraud</a:t>
            </a:r>
          </a:p>
          <a:p>
            <a:pPr algn="ctr"/>
            <a:endParaRPr lang="en-US" altLang="en-US" sz="2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Fraud Against Individuals</a:t>
            </a:r>
            <a:endParaRPr lang="en-US" alt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altLang="en-US" sz="4800" dirty="0" smtClean="0">
                <a:latin typeface="Tekton Pro Ext" pitchFamily="34" charset="0"/>
              </a:rPr>
              <a:t>Internal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2851"/>
            <a:ext cx="78327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Also referred to as occupational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fraud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1">
              <a:defRPr/>
            </a:pP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use of one’s occupation for personal enrichment through the deliberate misuse or misapplication of the organization’s resources or assets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Occupational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15990"/>
            <a:ext cx="78327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Three Major types of Occupational  Fraud:</a:t>
            </a:r>
          </a:p>
          <a:p>
            <a:pPr marL="1828800" lvl="1" indent="-457200"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Corruption</a:t>
            </a:r>
          </a:p>
          <a:p>
            <a:pPr marL="1828800" lvl="1" indent="-457200"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Asset Misappropriation</a:t>
            </a:r>
          </a:p>
          <a:p>
            <a:pPr marL="1828800" lvl="1" indent="-457200"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Financial Statement Fraud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Occupational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15990"/>
            <a:ext cx="78327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Corruption:</a:t>
            </a: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Conflict of Interest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Purchasing Schemes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Sales Schemes</a:t>
            </a: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Bribery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Invoice Kickbacks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Bid Rigging</a:t>
            </a: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Illegal Gratuities</a:t>
            </a: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Economic Extortion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Occupational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23965"/>
            <a:ext cx="78327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Asset Misappropriation:</a:t>
            </a:r>
            <a:endParaRPr lang="en-US" alt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Cash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Theft </a:t>
            </a: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 cash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Theft of cash receipts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Fraudulent </a:t>
            </a:r>
            <a:r>
              <a:rPr lang="en-US" alt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Disbursements</a:t>
            </a:r>
          </a:p>
          <a:p>
            <a:pPr marL="2001838" lvl="3" indent="-393700">
              <a:buFont typeface="Courier New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Billings Schemes</a:t>
            </a:r>
          </a:p>
          <a:p>
            <a:pPr marL="2001838" lvl="3" indent="-393700">
              <a:buFont typeface="Courier New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Payroll Schemes</a:t>
            </a:r>
          </a:p>
          <a:p>
            <a:pPr marL="2001838" lvl="3" indent="-393700">
              <a:buFont typeface="Courier New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Expense Reimbursement Schemes</a:t>
            </a:r>
          </a:p>
          <a:p>
            <a:pPr marL="2001838" lvl="3" indent="-393700">
              <a:buFont typeface="Courier New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Check Tampering</a:t>
            </a:r>
          </a:p>
          <a:p>
            <a:pPr marL="2001838" lvl="3" indent="-393700">
              <a:buFont typeface="Courier New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Register Disbursements</a:t>
            </a:r>
          </a:p>
          <a:p>
            <a:pPr marL="1544638" lvl="2" indent="-393700">
              <a:buFont typeface="Arial" charset="0"/>
              <a:buChar char="•"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Occupational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56657"/>
            <a:ext cx="78327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Asset Misappropriation Cont’d:</a:t>
            </a:r>
            <a:endParaRPr lang="en-US" alt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Inventory and All Other Assets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Misuse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Larceny</a:t>
            </a:r>
            <a:endParaRPr lang="en-US" altLang="en-US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00200"/>
            <a:ext cx="7875588" cy="955675"/>
          </a:xfrm>
        </p:spPr>
        <p:txBody>
          <a:bodyPr anchor="b"/>
          <a:lstStyle/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Thanks for Attending!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7832725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-138731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chemeClr val="tx1"/>
                </a:solidFill>
                <a:effectLst/>
              </a:rPr>
              <a:t>The next BCUG meeting will be held on </a:t>
            </a:r>
            <a:r>
              <a:rPr lang="en-US" sz="4000" b="1" kern="0" dirty="0" smtClean="0">
                <a:solidFill>
                  <a:schemeClr val="tx1"/>
                </a:solidFill>
                <a:effectLst/>
              </a:rPr>
              <a:t>November 12, </a:t>
            </a:r>
            <a:r>
              <a:rPr lang="en-US" sz="4000" b="1" kern="0" dirty="0">
                <a:solidFill>
                  <a:schemeClr val="tx1"/>
                </a:solidFill>
                <a:effectLst/>
              </a:rPr>
              <a:t>2013</a:t>
            </a:r>
            <a:endParaRPr lang="en-US" sz="3600" b="1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nevans2\AppData\Local\Microsoft\Windows\Temporary Internet Files\Content.IE5\Y7531NM0\MC900434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2" y="4389125"/>
            <a:ext cx="18224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4734" y="4137278"/>
            <a:ext cx="22156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361010"/>
                </a:solidFill>
                <a:effectLst/>
                <a:latin typeface="Vladimir Script" pitchFamily="66" charset="0"/>
              </a:rPr>
              <a:t>Happy</a:t>
            </a:r>
            <a:endParaRPr lang="en-US" sz="6600" dirty="0">
              <a:solidFill>
                <a:srgbClr val="361010"/>
              </a:solidFill>
              <a:effectLst/>
              <a:latin typeface="Vladimir Script" pitchFamily="66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393534"/>
            <a:ext cx="7979660" cy="4340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4" name="Title 1"/>
          <p:cNvSpPr txBox="1">
            <a:spLocks/>
          </p:cNvSpPr>
          <p:nvPr/>
        </p:nvSpPr>
        <p:spPr bwMode="auto">
          <a:xfrm>
            <a:off x="2743200" y="412750"/>
            <a:ext cx="58324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defRPr>
            </a:lvl1pPr>
            <a:lvl2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marL="342900" indent="-342900" algn="ctr" defTabSz="-13873163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marL="0">
              <a:lnSpc>
                <a:spcPct val="80000"/>
              </a:lnSpc>
            </a:pPr>
            <a:r>
              <a:rPr lang="en-US" altLang="en-US" sz="4800" dirty="0" smtClean="0">
                <a:latin typeface="Tekton Pro Ext" pitchFamily="34" charset="0"/>
              </a:rPr>
              <a:t>Occupational Fraud</a:t>
            </a:r>
            <a:endParaRPr lang="en-US" sz="4800" dirty="0">
              <a:latin typeface="Tekton Pro Ex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56657"/>
            <a:ext cx="78327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altLang="en-US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Financial Statement Fraud:</a:t>
            </a:r>
            <a:endParaRPr lang="en-US" alt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150938" lvl="1" indent="-457200"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Asset/Revenue </a:t>
            </a:r>
            <a:r>
              <a:rPr lang="en-US" altLang="en-US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Overstatements</a:t>
            </a:r>
            <a:endParaRPr lang="en-US" alt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Timing </a:t>
            </a: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Differences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Fictitious Revenues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Concealed Liabilities and Expenses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Improper Asset Valuations</a:t>
            </a:r>
          </a:p>
          <a:p>
            <a:pPr marL="1544638" lvl="2" indent="-393700">
              <a:buFont typeface="Arial" charset="0"/>
              <a:buChar char="•"/>
            </a:pPr>
            <a:r>
              <a:rPr lang="en-US" altLang="en-US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Improper Disclosures</a:t>
            </a:r>
          </a:p>
          <a:p>
            <a:pPr marL="1544638" lvl="2" indent="-393700">
              <a:buFont typeface="Arial" charset="0"/>
              <a:buChar char="•"/>
            </a:pPr>
            <a:endParaRPr lang="en-US" altLang="en-US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44638" lvl="2" indent="-393700">
              <a:buFont typeface="Arial" charset="0"/>
              <a:buChar char="•"/>
            </a:pPr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3863" y="5810250"/>
            <a:ext cx="2133600" cy="476250"/>
          </a:xfrm>
        </p:spPr>
        <p:txBody>
          <a:bodyPr/>
          <a:lstStyle/>
          <a:p>
            <a:pPr>
              <a:defRPr/>
            </a:pPr>
            <a:fld id="{BFFA0500-AB1F-4115-BEBD-CFA86F7767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3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319&quot;/&gt;&lt;/object&gt;&lt;object type=&quot;3&quot; unique_id=&quot;10009&quot;&gt;&lt;property id=&quot;20148&quot; value=&quot;5&quot;/&gt;&lt;property id=&quot;20300&quot; value=&quot;Slide 58 - &amp;quot;Thanks for Attending!&amp;quot;&quot;/&gt;&lt;property id=&quot;20307&quot; value=&quot;321&quot;/&gt;&lt;/object&gt;&lt;object type=&quot;3&quot; unique_id=&quot;10010&quot;&gt;&lt;property id=&quot;20148&quot; value=&quot;5&quot;/&gt;&lt;property id=&quot;20300&quot; value=&quot;Slide 59&quot;/&gt;&lt;property id=&quot;20307&quot; value=&quot;313&quot;/&gt;&lt;/object&gt;&lt;object type=&quot;3&quot; unique_id=&quot;15329&quot;&gt;&lt;property id=&quot;20148&quot; value=&quot;5&quot;/&gt;&lt;property id=&quot;20300&quot; value=&quot;Slide 4 - &amp;quot;Year End&amp;quot;&quot;/&gt;&lt;property id=&quot;20307&quot; value=&quot;355&quot;/&gt;&lt;/object&gt;&lt;object type=&quot;3&quot; unique_id=&quot;15330&quot;&gt;&lt;property id=&quot;20148&quot; value=&quot;5&quot;/&gt;&lt;property id=&quot;20300&quot; value=&quot;Slide 5 - &amp;quot;Accounting Year End&amp;quot;&quot;/&gt;&lt;property id=&quot;20307&quot; value=&quot;356&quot;/&gt;&lt;/object&gt;&lt;object type=&quot;3&quot; unique_id=&quot;15331&quot;&gt;&lt;property id=&quot;20148&quot; value=&quot;5&quot;/&gt;&lt;property id=&quot;20300&quot; value=&quot;Slide 6 - &amp;quot;Accounting Year End&amp;quot;&quot;/&gt;&lt;property id=&quot;20307&quot; value=&quot;357&quot;/&gt;&lt;/object&gt;&lt;object type=&quot;3&quot; unique_id=&quot;15332&quot;&gt;&lt;property id=&quot;20148&quot; value=&quot;5&quot;/&gt;&lt;property id=&quot;20300&quot; value=&quot;Slide 7 - &amp;quot;Accounting Year End&amp;quot;&quot;/&gt;&lt;property id=&quot;20307&quot; value=&quot;358&quot;/&gt;&lt;/object&gt;&lt;object type=&quot;3&quot; unique_id=&quot;15333&quot;&gt;&lt;property id=&quot;20148&quot; value=&quot;5&quot;/&gt;&lt;property id=&quot;20300&quot; value=&quot;Slide 8 - &amp;quot;Accounting Year End&amp;quot;&quot;/&gt;&lt;property id=&quot;20307&quot; value=&quot;359&quot;/&gt;&lt;/object&gt;&lt;object type=&quot;3&quot; unique_id=&quot;15334&quot;&gt;&lt;property id=&quot;20148&quot; value=&quot;5&quot;/&gt;&lt;property id=&quot;20300&quot; value=&quot;Slide 9 - &amp;quot;Accounting Year End&amp;quot;&quot;/&gt;&lt;property id=&quot;20307&quot; value=&quot;360&quot;/&gt;&lt;/object&gt;&lt;object type=&quot;3&quot; unique_id=&quot;15335&quot;&gt;&lt;property id=&quot;20148&quot; value=&quot;5&quot;/&gt;&lt;property id=&quot;20300&quot; value=&quot;Slide 10 - &amp;quot;Accounting Year End&amp;quot;&quot;/&gt;&lt;property id=&quot;20307&quot; value=&quot;361&quot;/&gt;&lt;/object&gt;&lt;object type=&quot;3&quot; unique_id=&quot;15336&quot;&gt;&lt;property id=&quot;20148&quot; value=&quot;5&quot;/&gt;&lt;property id=&quot;20300&quot; value=&quot;Slide 11 - &amp;quot;Accounting Year End&amp;quot;&quot;/&gt;&lt;property id=&quot;20307&quot; value=&quot;362&quot;/&gt;&lt;/object&gt;&lt;object type=&quot;3&quot; unique_id=&quot;15337&quot;&gt;&lt;property id=&quot;20148&quot; value=&quot;5&quot;/&gt;&lt;property id=&quot;20300&quot; value=&quot;Slide 12 - &amp;quot;Accounting Year End&amp;quot;&quot;/&gt;&lt;property id=&quot;20307&quot; value=&quot;363&quot;/&gt;&lt;/object&gt;&lt;object type=&quot;3&quot; unique_id=&quot;18513&quot;&gt;&lt;property id=&quot;20148&quot; value=&quot;5&quot;/&gt;&lt;property id=&quot;20300&quot; value=&quot;Slide 14 - &amp;quot;Payroll Year End&amp;quot;&quot;/&gt;&lt;property id=&quot;20307&quot; value=&quot;423&quot;/&gt;&lt;/object&gt;&lt;object type=&quot;3&quot; unique_id=&quot;18514&quot;&gt;&lt;property id=&quot;20148&quot; value=&quot;5&quot;/&gt;&lt;property id=&quot;20300&quot; value=&quot;Slide 15 - &amp;quot;Payroll Year End&amp;quot;&quot;/&gt;&lt;property id=&quot;20307&quot; value=&quot;424&quot;/&gt;&lt;/object&gt;&lt;object type=&quot;3&quot; unique_id=&quot;18515&quot;&gt;&lt;property id=&quot;20148&quot; value=&quot;5&quot;/&gt;&lt;property id=&quot;20300&quot; value=&quot;Slide 16 - &amp;quot;Payroll Year End&amp;quot;&quot;/&gt;&lt;property id=&quot;20307&quot; value=&quot;425&quot;/&gt;&lt;/object&gt;&lt;object type=&quot;3&quot; unique_id=&quot;18516&quot;&gt;&lt;property id=&quot;20148&quot; value=&quot;5&quot;/&gt;&lt;property id=&quot;20300&quot; value=&quot;Slide 17 - &amp;quot;Payroll Year End&amp;quot;&quot;/&gt;&lt;property id=&quot;20307&quot; value=&quot;426&quot;/&gt;&lt;/object&gt;&lt;object type=&quot;3&quot; unique_id=&quot;18877&quot;&gt;&lt;property id=&quot;20148&quot; value=&quot;5&quot;/&gt;&lt;property id=&quot;20300&quot; value=&quot;Slide 3 - &amp;quot;Adobe Connect&amp;amp;#x09;&amp;quot;&quot;/&gt;&lt;property id=&quot;20307&quot; value=&quot;427&quot;/&gt;&lt;/object&gt;&lt;object type=&quot;3&quot; unique_id=&quot;18878&quot;&gt;&lt;property id=&quot;20148&quot; value=&quot;5&quot;/&gt;&lt;property id=&quot;20300&quot; value=&quot;Slide 18&quot;/&gt;&lt;property id=&quot;20307&quot; value=&quot;428&quot;/&gt;&lt;/object&gt;&lt;object type=&quot;3&quot; unique_id=&quot;18879&quot;&gt;&lt;property id=&quot;20148&quot; value=&quot;5&quot;/&gt;&lt;property id=&quot;20300&quot; value=&quot;Slide 19 - &amp;quot;UNL Vehicle Hourly and Daily Rental Rates&amp;quot;&quot;/&gt;&lt;property id=&quot;20307&quot; value=&quot;429&quot;/&gt;&lt;/object&gt;&lt;object type=&quot;3&quot; unique_id=&quot;18880&quot;&gt;&lt;property id=&quot;20148&quot; value=&quot;5&quot;/&gt;&lt;property id=&quot;20300&quot; value=&quot;Slide 20 - &amp;quot;Unchanged from 2011-12, excludes fuel cost&amp;quot;&quot;/&gt;&lt;property id=&quot;20307&quot; value=&quot;430&quot;/&gt;&lt;/object&gt;&lt;object type=&quot;3&quot; unique_id=&quot;18881&quot;&gt;&lt;property id=&quot;20148&quot; value=&quot;5&quot;/&gt;&lt;property id=&quot;20300&quot; value=&quot;Slide 21 - &amp;quot;Unchanged from 2011-12, excludes fuel cost&amp;quot;&quot;/&gt;&lt;property id=&quot;20307&quot; value=&quot;431&quot;/&gt;&lt;/object&gt;&lt;object type=&quot;3&quot; unique_id=&quot;18882&quot;&gt;&lt;property id=&quot;20148&quot; value=&quot;5&quot;/&gt;&lt;property id=&quot;20300&quot; value=&quot;Slide 22 - &amp;quot;Unchanged from 2011-12, excludes fuel cost&amp;quot;&quot;/&gt;&lt;property id=&quot;20307&quot; value=&quot;432&quot;/&gt;&lt;/object&gt;&lt;object type=&quot;3&quot; unique_id=&quot;18883&quot;&gt;&lt;property id=&quot;20148&quot; value=&quot;5&quot;/&gt;&lt;property id=&quot;20300&quot; value=&quot;Slide 23 - &amp;quot;Effective July 1, 2012 &amp;#x0D;&amp;#x0A;Monthly Rental Rate Change&amp;quot;&quot;/&gt;&lt;property id=&quot;20307&quot; value=&quot;433&quot;/&gt;&lt;/object&gt;&lt;object type=&quot;3&quot; unique_id=&quot;18884&quot;&gt;&lt;property id=&quot;20148&quot; value=&quot;5&quot;/&gt;&lt;property id=&quot;20300&quot; value=&quot;Slide 24 - &amp;quot;Compare old and new – Monthly Rental&amp;quot;&quot;/&gt;&lt;property id=&quot;20307&quot; value=&quot;434&quot;/&gt;&lt;/object&gt;&lt;object type=&quot;3&quot; unique_id=&quot;18885&quot;&gt;&lt;property id=&quot;20148&quot; value=&quot;5&quot;/&gt;&lt;property id=&quot;20300&quot; value=&quot;Slide 25&quot;/&gt;&lt;property id=&quot;20307&quot; value=&quot;435&quot;/&gt;&lt;/object&gt;&lt;object type=&quot;3&quot; unique_id=&quot;18886&quot;&gt;&lt;property id=&quot;20148&quot; value=&quot;5&quot;/&gt;&lt;property id=&quot;20300&quot; value=&quot;Slide 26 - &amp;quot;Old Rate Display Format&amp;quot;&quot;/&gt;&lt;property id=&quot;20307&quot; value=&quot;436&quot;/&gt;&lt;/object&gt;&lt;object type=&quot;3&quot; unique_id=&quot;18887&quot;&gt;&lt;property id=&quot;20148&quot; value=&quot;5&quot;/&gt;&lt;property id=&quot;20300&quot; value=&quot;Slide 27 - &amp;quot;New Rate Display Format&amp;quot;&quot;/&gt;&lt;property id=&quot;20307&quot; value=&quot;437&quot;/&gt;&lt;/object&gt;&lt;object type=&quot;3&quot; unique_id=&quot;18888&quot;&gt;&lt;property id=&quot;20148&quot; value=&quot;5&quot;/&gt;&lt;property id=&quot;20300&quot; value=&quot;Slide 28 - &amp;quot;Rental Rate&amp;quot;&quot;/&gt;&lt;property id=&quot;20307&quot; value=&quot;438&quot;/&gt;&lt;/object&gt;&lt;object type=&quot;3&quot; unique_id=&quot;18889&quot;&gt;&lt;property id=&quot;20148&quot; value=&quot;5&quot;/&gt;&lt;property id=&quot;20300&quot; value=&quot;Slide 29&quot;/&gt;&lt;property id=&quot;20307&quot; value=&quot;439&quot;/&gt;&lt;/object&gt;&lt;object type=&quot;3&quot; unique_id=&quot;19084&quot;&gt;&lt;property id=&quot;20148&quot; value=&quot;5&quot;/&gt;&lt;property id=&quot;20300&quot; value=&quot;Slide 13 - &amp;quot;Budget Year End&amp;quot;&quot;/&gt;&lt;property id=&quot;20307&quot; value=&quot;441&quot;/&gt;&lt;/object&gt;&lt;object type=&quot;3&quot; unique_id=&quot;19426&quot;&gt;&lt;property id=&quot;20148&quot; value=&quot;5&quot;/&gt;&lt;property id=&quot;20300&quot; value=&quot;Slide 42&quot;/&gt;&lt;property id=&quot;20307&quot; value=&quot;442&quot;/&gt;&lt;/object&gt;&lt;object type=&quot;3&quot; unique_id=&quot;19427&quot;&gt;&lt;property id=&quot;20148&quot; value=&quot;5&quot;/&gt;&lt;property id=&quot;20300&quot; value=&quot;Slide 43 - &amp;quot;What is Reconciliation?&amp;quot;&quot;/&gt;&lt;property id=&quot;20307&quot; value=&quot;444&quot;/&gt;&lt;/object&gt;&lt;object type=&quot;3&quot; unique_id=&quot;19428&quot;&gt;&lt;property id=&quot;20148&quot; value=&quot;5&quot;/&gt;&lt;property id=&quot;20300&quot; value=&quot;Slide 44 - &amp;quot;Reconciliation – &amp;#x0D;&amp;#x0A;Old vs. New&amp;quot;&quot;/&gt;&lt;property id=&quot;20307&quot; value=&quot;445&quot;/&gt;&lt;/object&gt;&lt;object type=&quot;3&quot; unique_id=&quot;19429&quot;&gt;&lt;property id=&quot;20148&quot; value=&quot;5&quot;/&gt;&lt;property id=&quot;20300&quot; value=&quot;Slide 45 - &amp;quot;Instructions &amp;#x0D;&amp;#x0A;&amp;amp; Training&amp;quot;&quot;/&gt;&lt;property id=&quot;20307&quot; value=&quot;446&quot;/&gt;&lt;/object&gt;&lt;object type=&quot;3&quot; unique_id=&quot;19430&quot;&gt;&lt;property id=&quot;20148&quot; value=&quot;5&quot;/&gt;&lt;property id=&quot;20300&quot; value=&quot;Slide 47 - &amp;quot;Expediting Services&amp;quot;&quot;/&gt;&lt;property id=&quot;20307&quot; value=&quot;447&quot;/&gt;&lt;/object&gt;&lt;object type=&quot;3&quot; unique_id=&quot;19704&quot;&gt;&lt;property id=&quot;20148&quot; value=&quot;5&quot;/&gt;&lt;property id=&quot;20300&quot; value=&quot;Slide 48 - &amp;quot;Expediting Services&amp;quot;&quot;/&gt;&lt;property id=&quot;20307&quot; value=&quot;448&quot;/&gt;&lt;/object&gt;&lt;object type=&quot;3&quot; unique_id=&quot;19705&quot;&gt;&lt;property id=&quot;20148&quot; value=&quot;5&quot;/&gt;&lt;property id=&quot;20300&quot; value=&quot;Slide 49 - &amp;quot;Expediting Services&amp;quot;&quot;/&gt;&lt;property id=&quot;20307&quot; value=&quot;449&quot;/&gt;&lt;/object&gt;&lt;object type=&quot;3&quot; unique_id=&quot;19706&quot;&gt;&lt;property id=&quot;20148&quot; value=&quot;5&quot;/&gt;&lt;property id=&quot;20300&quot; value=&quot;Slide 50 - &amp;quot;Expediting Services&amp;quot;&quot;/&gt;&lt;property id=&quot;20307&quot; value=&quot;452&quot;/&gt;&lt;/object&gt;&lt;object type=&quot;3&quot; unique_id=&quot;19707&quot;&gt;&lt;property id=&quot;20148&quot; value=&quot;5&quot;/&gt;&lt;property id=&quot;20300&quot; value=&quot;Slide 51 - &amp;quot;Infotype 0019&amp;quot;&quot;/&gt;&lt;property id=&quot;20307&quot; value=&quot;453&quot;/&gt;&lt;/object&gt;&lt;object type=&quot;3&quot; unique_id=&quot;20224&quot;&gt;&lt;property id=&quot;20148&quot; value=&quot;5&quot;/&gt;&lt;property id=&quot;20300&quot; value=&quot;Slide 30&quot;/&gt;&lt;property id=&quot;20307&quot; value=&quot;454&quot;/&gt;&lt;/object&gt;&lt;object type=&quot;3&quot; unique_id=&quot;20225&quot;&gt;&lt;property id=&quot;20148&quot; value=&quot;5&quot;/&gt;&lt;property id=&quot;20300&quot; value=&quot;Slide 31 - &amp;quot;Updates&amp;quot;&quot;/&gt;&lt;property id=&quot;20307&quot; value=&quot;455&quot;/&gt;&lt;/object&gt;&lt;object type=&quot;3&quot; unique_id=&quot;20226&quot;&gt;&lt;property id=&quot;20148&quot; value=&quot;5&quot;/&gt;&lt;property id=&quot;20300&quot; value=&quot;Slide 32 - &amp;quot;Updates&amp;quot;&quot;/&gt;&lt;property id=&quot;20307&quot; value=&quot;456&quot;/&gt;&lt;/object&gt;&lt;object type=&quot;3&quot; unique_id=&quot;20227&quot;&gt;&lt;property id=&quot;20148&quot; value=&quot;5&quot;/&gt;&lt;property id=&quot;20300&quot; value=&quot;Slide 33 - &amp;quot;Updates&amp;quot;&quot;/&gt;&lt;property id=&quot;20307&quot; value=&quot;457&quot;/&gt;&lt;/object&gt;&lt;object type=&quot;3&quot; unique_id=&quot;20228&quot;&gt;&lt;property id=&quot;20148&quot; value=&quot;5&quot;/&gt;&lt;property id=&quot;20300&quot; value=&quot;Slide 34 - &amp;quot;Updates&amp;quot;&quot;/&gt;&lt;property id=&quot;20307&quot; value=&quot;458&quot;/&gt;&lt;/object&gt;&lt;object type=&quot;3&quot; unique_id=&quot;20229&quot;&gt;&lt;property id=&quot;20148&quot; value=&quot;5&quot;/&gt;&lt;property id=&quot;20300&quot; value=&quot;Slide 35 - &amp;quot;Updates&amp;quot;&quot;/&gt;&lt;property id=&quot;20307&quot; value=&quot;459&quot;/&gt;&lt;/object&gt;&lt;object type=&quot;3&quot; unique_id=&quot;20230&quot;&gt;&lt;property id=&quot;20148&quot; value=&quot;5&quot;/&gt;&lt;property id=&quot;20300&quot; value=&quot;Slide 36 - &amp;quot;Updates&amp;quot;&quot;/&gt;&lt;property id=&quot;20307&quot; value=&quot;460&quot;/&gt;&lt;/object&gt;&lt;object type=&quot;3&quot; unique_id=&quot;20231&quot;&gt;&lt;property id=&quot;20148&quot; value=&quot;5&quot;/&gt;&lt;property id=&quot;20300&quot; value=&quot;Slide 37 - &amp;quot;Updates&amp;quot;&quot;/&gt;&lt;property id=&quot;20307&quot; value=&quot;461&quot;/&gt;&lt;/object&gt;&lt;object type=&quot;3&quot; unique_id=&quot;20232&quot;&gt;&lt;property id=&quot;20148&quot; value=&quot;5&quot;/&gt;&lt;property id=&quot;20300&quot; value=&quot;Slide 38 - &amp;quot;Updates&amp;quot;&quot;/&gt;&lt;property id=&quot;20307&quot; value=&quot;462&quot;/&gt;&lt;/object&gt;&lt;object type=&quot;3&quot; unique_id=&quot;20233&quot;&gt;&lt;property id=&quot;20148&quot; value=&quot;5&quot;/&gt;&lt;property id=&quot;20300&quot; value=&quot;Slide 39 - &amp;quot;Resources&amp;quot;&quot;/&gt;&lt;property id=&quot;20307&quot; value=&quot;463&quot;/&gt;&lt;/object&gt;&lt;object type=&quot;3&quot; unique_id=&quot;20234&quot;&gt;&lt;property id=&quot;20148&quot; value=&quot;5&quot;/&gt;&lt;property id=&quot;20300&quot; value=&quot;Slide 40 - &amp;quot;Workshop Hours&amp;quot;&quot;/&gt;&lt;property id=&quot;20307&quot; value=&quot;464&quot;/&gt;&lt;/object&gt;&lt;object type=&quot;3&quot; unique_id=&quot;20235&quot;&gt;&lt;property id=&quot;20148&quot; value=&quot;5&quot;/&gt;&lt;property id=&quot;20300&quot; value=&quot;Slide 41 - &amp;quot;Q&amp;amp;A&amp;quot;&quot;/&gt;&lt;property id=&quot;20307&quot; value=&quot;465&quot;/&gt;&lt;/object&gt;&lt;object type=&quot;3&quot; unique_id=&quot;20896&quot;&gt;&lt;property id=&quot;20148&quot; value=&quot;5&quot;/&gt;&lt;property id=&quot;20300&quot; value=&quot;Slide 46 - &amp;quot;Demo&amp;quot;&quot;/&gt;&lt;property id=&quot;20307&quot; value=&quot;466&quot;/&gt;&lt;/object&gt;&lt;object type=&quot;3&quot; unique_id=&quot;20897&quot;&gt;&lt;property id=&quot;20148&quot; value=&quot;5&quot;/&gt;&lt;property id=&quot;20300&quot; value=&quot;Slide 52&quot;/&gt;&lt;property id=&quot;20307&quot; value=&quot;468&quot;/&gt;&lt;/object&gt;&lt;object type=&quot;3&quot; unique_id=&quot;20898&quot;&gt;&lt;property id=&quot;20148&quot; value=&quot;5&quot;/&gt;&lt;property id=&quot;20300&quot; value=&quot;Slide 53&quot;/&gt;&lt;property id=&quot;20307&quot; value=&quot;469&quot;/&gt;&lt;/object&gt;&lt;object type=&quot;3&quot; unique_id=&quot;20899&quot;&gt;&lt;property id=&quot;20148&quot; value=&quot;5&quot;/&gt;&lt;property id=&quot;20300&quot; value=&quot;Slide 54&quot;/&gt;&lt;property id=&quot;20307&quot; value=&quot;470&quot;/&gt;&lt;/object&gt;&lt;object type=&quot;3&quot; unique_id=&quot;20900&quot;&gt;&lt;property id=&quot;20148&quot; value=&quot;5&quot;/&gt;&lt;property id=&quot;20300&quot; value=&quot;Slide 55&quot;/&gt;&lt;property id=&quot;20307&quot; value=&quot;471&quot;/&gt;&lt;/object&gt;&lt;object type=&quot;3&quot; unique_id=&quot;21021&quot;&gt;&lt;property id=&quot;20148&quot; value=&quot;5&quot;/&gt;&lt;property id=&quot;20300&quot; value=&quot;Slide 56 - &amp;quot;Changes&amp;quot;&quot;/&gt;&lt;property id=&quot;20307&quot; value=&quot;472&quot;/&gt;&lt;/object&gt;&lt;object type=&quot;3&quot; unique_id=&quot;21022&quot;&gt;&lt;property id=&quot;20148&quot; value=&quot;5&quot;/&gt;&lt;property id=&quot;20300&quot; value=&quot;Slide 57 - &amp;quot;Changes&amp;quot;&quot;/&gt;&lt;property id=&quot;20307&quot; value=&quot;4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15227</TotalTime>
  <Words>778</Words>
  <Application>Microsoft Office PowerPoint</Application>
  <PresentationFormat>On-screen Show (4:3)</PresentationFormat>
  <Paragraphs>191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1_Profile</vt:lpstr>
      <vt:lpstr>PowerPoint Presentation</vt:lpstr>
      <vt:lpstr>Thanks for Attending!</vt:lpstr>
      <vt:lpstr>Thanks for Attending!</vt:lpstr>
      <vt:lpstr>Thanks for Attending!</vt:lpstr>
      <vt:lpstr>Thanks for Attending!</vt:lpstr>
      <vt:lpstr>Thanks for Attending!</vt:lpstr>
      <vt:lpstr>Thanks for Attending!</vt:lpstr>
      <vt:lpstr>Thanks for Attending!</vt:lpstr>
      <vt:lpstr>Thanks for Attending!</vt:lpstr>
      <vt:lpstr>Thanks for Attending!</vt:lpstr>
      <vt:lpstr>Thanks for Attending!</vt:lpstr>
      <vt:lpstr>Thanks for Attending!</vt:lpstr>
      <vt:lpstr>Thanks for Attending!</vt:lpstr>
      <vt:lpstr>PowerPoint Presentation</vt:lpstr>
      <vt:lpstr>Thanks for Attending!</vt:lpstr>
      <vt:lpstr>Thanks for Attending!</vt:lpstr>
      <vt:lpstr>Thanks for Attending!</vt:lpstr>
      <vt:lpstr>Thanks for Attending!</vt:lpstr>
    </vt:vector>
  </TitlesOfParts>
  <Company>University of Nebraska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rmayorejai2</cp:lastModifiedBy>
  <cp:revision>1158</cp:revision>
  <dcterms:created xsi:type="dcterms:W3CDTF">2005-11-22T18:31:24Z</dcterms:created>
  <dcterms:modified xsi:type="dcterms:W3CDTF">2013-10-15T19:02:51Z</dcterms:modified>
</cp:coreProperties>
</file>